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909300"/>
  <p:notesSz cx="7772400" cy="10909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08" y="22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3406" y="3381883"/>
            <a:ext cx="6611937" cy="22909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6812" y="6109208"/>
            <a:ext cx="5445125" cy="2727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Franklin Gothic Medium"/>
                <a:cs typeface="Franklin Gothic Medium"/>
              </a:defRPr>
            </a:lvl1pPr>
          </a:lstStyle>
          <a:p>
            <a:pPr marL="12700">
              <a:lnSpc>
                <a:spcPts val="3450"/>
              </a:lnSpc>
            </a:pPr>
            <a:r>
              <a:rPr spc="175" dirty="0"/>
              <a:t>Changing </a:t>
            </a:r>
            <a:r>
              <a:rPr spc="145" dirty="0"/>
              <a:t>children’s</a:t>
            </a:r>
            <a:r>
              <a:rPr spc="-15" dirty="0"/>
              <a:t> </a:t>
            </a:r>
            <a:r>
              <a:rPr spc="125" dirty="0"/>
              <a:t>lives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rgbClr val="231F20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Franklin Gothic Medium"/>
                <a:cs typeface="Franklin Gothic Medium"/>
              </a:defRPr>
            </a:lvl1pPr>
          </a:lstStyle>
          <a:p>
            <a:pPr marL="12700">
              <a:lnSpc>
                <a:spcPts val="3450"/>
              </a:lnSpc>
            </a:pPr>
            <a:r>
              <a:rPr spc="175" dirty="0"/>
              <a:t>Changing </a:t>
            </a:r>
            <a:r>
              <a:rPr spc="145" dirty="0"/>
              <a:t>children’s</a:t>
            </a:r>
            <a:r>
              <a:rPr spc="-15" dirty="0"/>
              <a:t> </a:t>
            </a:r>
            <a:r>
              <a:rPr spc="125" dirty="0"/>
              <a:t>lives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rgbClr val="231F20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937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6056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Franklin Gothic Medium"/>
                <a:cs typeface="Franklin Gothic Medium"/>
              </a:defRPr>
            </a:lvl1pPr>
          </a:lstStyle>
          <a:p>
            <a:pPr marL="12700">
              <a:lnSpc>
                <a:spcPts val="3450"/>
              </a:lnSpc>
            </a:pPr>
            <a:r>
              <a:rPr spc="175" dirty="0"/>
              <a:t>Changing </a:t>
            </a:r>
            <a:r>
              <a:rPr spc="145" dirty="0"/>
              <a:t>children’s</a:t>
            </a:r>
            <a:r>
              <a:rPr spc="-15" dirty="0"/>
              <a:t> </a:t>
            </a:r>
            <a:r>
              <a:rPr spc="125" dirty="0"/>
              <a:t>lives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rgbClr val="231F20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Franklin Gothic Medium"/>
                <a:cs typeface="Franklin Gothic Medium"/>
              </a:defRPr>
            </a:lvl1pPr>
          </a:lstStyle>
          <a:p>
            <a:pPr marL="12700">
              <a:lnSpc>
                <a:spcPts val="3450"/>
              </a:lnSpc>
            </a:pPr>
            <a:r>
              <a:rPr spc="175" dirty="0"/>
              <a:t>Changing </a:t>
            </a:r>
            <a:r>
              <a:rPr spc="145" dirty="0"/>
              <a:t>children’s</a:t>
            </a:r>
            <a:r>
              <a:rPr spc="-15" dirty="0"/>
              <a:t> </a:t>
            </a:r>
            <a:r>
              <a:rPr spc="125" dirty="0"/>
              <a:t>lives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31F20"/>
                </a:solidFill>
                <a:latin typeface="Franklin Gothic Medium"/>
                <a:cs typeface="Franklin Gothic Medium"/>
              </a:defRPr>
            </a:lvl1pPr>
          </a:lstStyle>
          <a:p>
            <a:pPr marL="12700">
              <a:lnSpc>
                <a:spcPts val="3450"/>
              </a:lnSpc>
            </a:pPr>
            <a:r>
              <a:rPr spc="175" dirty="0"/>
              <a:t>Changing </a:t>
            </a:r>
            <a:r>
              <a:rPr spc="145" dirty="0"/>
              <a:t>children’s</a:t>
            </a:r>
            <a:r>
              <a:rPr spc="-15" dirty="0"/>
              <a:t> </a:t>
            </a:r>
            <a:r>
              <a:rPr spc="125" dirty="0"/>
              <a:t>lives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6632" y="230471"/>
            <a:ext cx="6865485" cy="1592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50" b="1" i="0">
                <a:solidFill>
                  <a:srgbClr val="231F20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589" y="4188754"/>
            <a:ext cx="7021570" cy="51930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23599" y="9494771"/>
            <a:ext cx="4532630" cy="457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31F20"/>
                </a:solidFill>
                <a:latin typeface="Franklin Gothic Medium"/>
                <a:cs typeface="Franklin Gothic Medium"/>
              </a:defRPr>
            </a:lvl1pPr>
          </a:lstStyle>
          <a:p>
            <a:pPr marL="12700">
              <a:lnSpc>
                <a:spcPts val="3450"/>
              </a:lnSpc>
            </a:pPr>
            <a:r>
              <a:rPr spc="175" dirty="0"/>
              <a:t>Changing </a:t>
            </a:r>
            <a:r>
              <a:rPr spc="145" dirty="0"/>
              <a:t>children’s</a:t>
            </a:r>
            <a:r>
              <a:rPr spc="-15" dirty="0"/>
              <a:t> </a:t>
            </a:r>
            <a:r>
              <a:rPr spc="125" dirty="0"/>
              <a:t>lives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937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600700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0155" y="425450"/>
            <a:ext cx="691152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GB" sz="1400" spc="-5" dirty="0" smtClean="0">
                <a:solidFill>
                  <a:srgbClr val="2E459C"/>
                </a:solidFill>
              </a:rPr>
              <a:t>YOUR CHURCH NAME HERE </a:t>
            </a:r>
            <a:r>
              <a:rPr sz="1400" dirty="0" smtClean="0">
                <a:solidFill>
                  <a:srgbClr val="2E459C"/>
                </a:solidFill>
              </a:rPr>
              <a:t>- </a:t>
            </a:r>
            <a:r>
              <a:rPr sz="1400" dirty="0">
                <a:solidFill>
                  <a:srgbClr val="2E459C"/>
                </a:solidFill>
              </a:rPr>
              <a:t>THE CHILDREN’S</a:t>
            </a:r>
            <a:r>
              <a:rPr sz="1400" spc="-90" dirty="0">
                <a:solidFill>
                  <a:srgbClr val="2E459C"/>
                </a:solidFill>
              </a:rPr>
              <a:t> </a:t>
            </a:r>
            <a:r>
              <a:rPr sz="1400" spc="-5" dirty="0">
                <a:solidFill>
                  <a:srgbClr val="2E459C"/>
                </a:solidFill>
              </a:rPr>
              <a:t>SOCIETY</a:t>
            </a:r>
            <a:endParaRPr sz="1400" dirty="0"/>
          </a:p>
        </p:txBody>
      </p:sp>
      <p:sp>
        <p:nvSpPr>
          <p:cNvPr id="3" name="object 3"/>
          <p:cNvSpPr txBox="1"/>
          <p:nvPr/>
        </p:nvSpPr>
        <p:spPr>
          <a:xfrm>
            <a:off x="382916" y="730250"/>
            <a:ext cx="7122868" cy="78098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5000" b="1" dirty="0" smtClean="0">
                <a:solidFill>
                  <a:srgbClr val="2E459C"/>
                </a:solidFill>
                <a:latin typeface="Comic Sans MS"/>
                <a:cs typeface="Comic Sans MS"/>
              </a:rPr>
              <a:t>ADVENT</a:t>
            </a:r>
            <a:r>
              <a:rPr lang="en-GB" sz="5000" b="1" dirty="0" smtClean="0">
                <a:solidFill>
                  <a:srgbClr val="2E459C"/>
                </a:solidFill>
                <a:latin typeface="Comic Sans MS"/>
                <a:cs typeface="Comic Sans MS"/>
              </a:rPr>
              <a:t> </a:t>
            </a:r>
            <a:r>
              <a:rPr sz="5000" b="1" dirty="0" smtClean="0">
                <a:solidFill>
                  <a:srgbClr val="2E459C"/>
                </a:solidFill>
                <a:latin typeface="Comic Sans MS"/>
                <a:cs typeface="Comic Sans MS"/>
              </a:rPr>
              <a:t>CHALLENGE</a:t>
            </a:r>
            <a:r>
              <a:rPr sz="5000" b="1" dirty="0">
                <a:solidFill>
                  <a:srgbClr val="2E459C"/>
                </a:solidFill>
                <a:latin typeface="Comic Sans MS"/>
                <a:cs typeface="Comic Sans MS"/>
              </a:rPr>
              <a:t>!</a:t>
            </a:r>
            <a:endParaRPr sz="5000" dirty="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595" y="1653735"/>
            <a:ext cx="7113270" cy="81026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indent="-635" algn="ctr">
              <a:lnSpc>
                <a:spcPct val="96200"/>
              </a:lnSpc>
              <a:spcBef>
                <a:spcPts val="160"/>
              </a:spcBef>
            </a:pPr>
            <a:r>
              <a:rPr sz="1300" i="1" dirty="0" smtClean="0">
                <a:solidFill>
                  <a:srgbClr val="2E459C"/>
                </a:solidFill>
                <a:latin typeface="Basic Sans SF"/>
                <a:cs typeface="Basic Sans SF"/>
              </a:rPr>
              <a:t>C</a:t>
            </a:r>
            <a:r>
              <a:rPr lang="en-GB" sz="1300" i="1" dirty="0" smtClean="0">
                <a:solidFill>
                  <a:srgbClr val="2E459C"/>
                </a:solidFill>
                <a:latin typeface="Basic Sans SF"/>
                <a:cs typeface="Basic Sans SF"/>
              </a:rPr>
              <a:t>a</a:t>
            </a:r>
            <a:r>
              <a:rPr sz="1300" i="1" dirty="0" smtClean="0">
                <a:solidFill>
                  <a:srgbClr val="2E459C"/>
                </a:solidFill>
                <a:latin typeface="Basic Sans SF"/>
                <a:cs typeface="Basic Sans SF"/>
              </a:rPr>
              <a:t>n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you </a:t>
            </a:r>
            <a:r>
              <a:rPr sz="1300" i="1" spc="-10" dirty="0">
                <a:solidFill>
                  <a:srgbClr val="2E459C"/>
                </a:solidFill>
                <a:latin typeface="Basic Sans SF"/>
                <a:cs typeface="Basic Sans SF"/>
              </a:rPr>
              <a:t>complete </a:t>
            </a:r>
            <a:r>
              <a:rPr sz="1300" i="1" dirty="0">
                <a:solidFill>
                  <a:srgbClr val="2E459C"/>
                </a:solidFill>
                <a:latin typeface="Basic Sans SF"/>
                <a:cs typeface="Basic Sans SF"/>
              </a:rPr>
              <a:t>24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small </a:t>
            </a:r>
            <a:r>
              <a:rPr sz="1300" i="1" spc="-10" dirty="0">
                <a:solidFill>
                  <a:srgbClr val="2E459C"/>
                </a:solidFill>
                <a:latin typeface="Basic Sans SF"/>
                <a:cs typeface="Basic Sans SF"/>
              </a:rPr>
              <a:t>acts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of kindness in the days of </a:t>
            </a:r>
            <a:r>
              <a:rPr sz="1300" i="1" dirty="0">
                <a:solidFill>
                  <a:srgbClr val="2E459C"/>
                </a:solidFill>
                <a:latin typeface="Basic Sans SF"/>
                <a:cs typeface="Basic Sans SF"/>
              </a:rPr>
              <a:t>December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leading up </a:t>
            </a:r>
            <a:r>
              <a:rPr sz="1300" i="1" spc="-15" dirty="0">
                <a:solidFill>
                  <a:srgbClr val="2E459C"/>
                </a:solidFill>
                <a:latin typeface="Basic Sans SF"/>
                <a:cs typeface="Basic Sans SF"/>
              </a:rPr>
              <a:t>to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Christmas  Day? </a:t>
            </a:r>
            <a:r>
              <a:rPr sz="1300" i="1" dirty="0">
                <a:solidFill>
                  <a:srgbClr val="2E459C"/>
                </a:solidFill>
                <a:latin typeface="Basic Sans SF"/>
                <a:cs typeface="Basic Sans SF"/>
              </a:rPr>
              <a:t>Tick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them off as you </a:t>
            </a:r>
            <a:r>
              <a:rPr sz="1300" i="1" spc="-10" dirty="0">
                <a:solidFill>
                  <a:srgbClr val="2E459C"/>
                </a:solidFill>
                <a:latin typeface="Basic Sans SF"/>
                <a:cs typeface="Basic Sans SF"/>
              </a:rPr>
              <a:t>complete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them (they </a:t>
            </a:r>
            <a:r>
              <a:rPr sz="1300" i="1" dirty="0">
                <a:solidFill>
                  <a:srgbClr val="2E459C"/>
                </a:solidFill>
                <a:latin typeface="Basic Sans SF"/>
                <a:cs typeface="Basic Sans SF"/>
              </a:rPr>
              <a:t>can be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done in </a:t>
            </a:r>
            <a:r>
              <a:rPr sz="1300" i="1" dirty="0">
                <a:solidFill>
                  <a:srgbClr val="2E459C"/>
                </a:solidFill>
                <a:latin typeface="Basic Sans SF"/>
                <a:cs typeface="Basic Sans SF"/>
              </a:rPr>
              <a:t>any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order). </a:t>
            </a:r>
            <a:r>
              <a:rPr sz="1300" i="1" dirty="0">
                <a:solidFill>
                  <a:srgbClr val="2E459C"/>
                </a:solidFill>
                <a:latin typeface="Basic Sans SF"/>
                <a:cs typeface="Basic Sans SF"/>
              </a:rPr>
              <a:t>By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Christmas Day the  </a:t>
            </a:r>
            <a:r>
              <a:rPr sz="1300" i="1" spc="-10" dirty="0">
                <a:solidFill>
                  <a:srgbClr val="2E459C"/>
                </a:solidFill>
                <a:latin typeface="Basic Sans SF"/>
                <a:cs typeface="Basic Sans SF"/>
              </a:rPr>
              <a:t>world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around you </a:t>
            </a:r>
            <a:r>
              <a:rPr sz="1300" i="1" dirty="0">
                <a:solidFill>
                  <a:srgbClr val="2E459C"/>
                </a:solidFill>
                <a:latin typeface="Basic Sans SF"/>
                <a:cs typeface="Basic Sans SF"/>
              </a:rPr>
              <a:t>will be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just </a:t>
            </a:r>
            <a:r>
              <a:rPr sz="1300" i="1" spc="-10" dirty="0">
                <a:solidFill>
                  <a:srgbClr val="2E459C"/>
                </a:solidFill>
                <a:latin typeface="Basic Sans SF"/>
                <a:cs typeface="Basic Sans SF"/>
              </a:rPr>
              <a:t>that little </a:t>
            </a:r>
            <a:r>
              <a:rPr sz="1300" i="1" dirty="0">
                <a:solidFill>
                  <a:srgbClr val="2E459C"/>
                </a:solidFill>
                <a:latin typeface="Basic Sans SF"/>
                <a:cs typeface="Basic Sans SF"/>
              </a:rPr>
              <a:t>bit </a:t>
            </a:r>
            <a:r>
              <a:rPr sz="1300" i="1" spc="-15" dirty="0">
                <a:solidFill>
                  <a:srgbClr val="2E459C"/>
                </a:solidFill>
                <a:latin typeface="Basic Sans SF"/>
                <a:cs typeface="Basic Sans SF"/>
              </a:rPr>
              <a:t>better!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On Christmas Day read through prayer </a:t>
            </a:r>
            <a:r>
              <a:rPr sz="1300" i="1" spc="-10" dirty="0">
                <a:solidFill>
                  <a:srgbClr val="2E459C"/>
                </a:solidFill>
                <a:latin typeface="Basic Sans SF"/>
                <a:cs typeface="Basic Sans SF"/>
              </a:rPr>
              <a:t>overleaf </a:t>
            </a:r>
            <a:r>
              <a:rPr sz="1300" i="1" dirty="0">
                <a:solidFill>
                  <a:srgbClr val="2E459C"/>
                </a:solidFill>
                <a:latin typeface="Basic Sans SF"/>
                <a:cs typeface="Basic Sans SF"/>
              </a:rPr>
              <a:t>-  put </a:t>
            </a:r>
            <a:r>
              <a:rPr sz="1300" i="1" spc="-5" dirty="0">
                <a:solidFill>
                  <a:srgbClr val="2E459C"/>
                </a:solidFill>
                <a:latin typeface="Basic Sans SF"/>
                <a:cs typeface="Basic Sans SF"/>
              </a:rPr>
              <a:t>it </a:t>
            </a:r>
            <a:r>
              <a:rPr sz="1400" i="1" spc="-5" dirty="0">
                <a:solidFill>
                  <a:srgbClr val="2E459C"/>
                </a:solidFill>
                <a:latin typeface="Calibri"/>
                <a:cs typeface="Calibri"/>
              </a:rPr>
              <a:t>somewhere in your home </a:t>
            </a:r>
            <a:r>
              <a:rPr sz="1400" i="1" dirty="0">
                <a:solidFill>
                  <a:srgbClr val="2E459C"/>
                </a:solidFill>
                <a:latin typeface="Calibri"/>
                <a:cs typeface="Calibri"/>
              </a:rPr>
              <a:t>where </a:t>
            </a:r>
            <a:r>
              <a:rPr sz="1400" i="1" spc="-5" dirty="0">
                <a:solidFill>
                  <a:srgbClr val="2E459C"/>
                </a:solidFill>
                <a:latin typeface="Calibri"/>
                <a:cs typeface="Calibri"/>
              </a:rPr>
              <a:t>everyone can see</a:t>
            </a:r>
            <a:r>
              <a:rPr sz="1400" i="1" spc="-10" dirty="0">
                <a:solidFill>
                  <a:srgbClr val="2E459C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2E459C"/>
                </a:solidFill>
                <a:latin typeface="Calibri"/>
                <a:cs typeface="Calibri"/>
              </a:rPr>
              <a:t>it.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 rot="21360000">
            <a:off x="652659" y="2945655"/>
            <a:ext cx="44010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45" dirty="0">
                <a:solidFill>
                  <a:srgbClr val="231F20"/>
                </a:solidFill>
                <a:latin typeface="Calibri"/>
                <a:cs typeface="Calibri"/>
              </a:rPr>
              <a:t>W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ri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 rot="21360000">
            <a:off x="464444" y="3147922"/>
            <a:ext cx="857471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400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Christmas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 rot="21360000">
            <a:off x="456035" y="3351092"/>
            <a:ext cx="889177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card to</a:t>
            </a:r>
            <a:r>
              <a:rPr sz="1400" spc="-8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your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 rot="21360000">
            <a:off x="505343" y="3553339"/>
            <a:ext cx="83201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local</a:t>
            </a:r>
            <a:r>
              <a:rPr sz="1400" spc="-8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postal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 rot="21360000">
            <a:off x="666868" y="3756043"/>
            <a:ext cx="537017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w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or</a:t>
            </a:r>
            <a:r>
              <a:rPr sz="1400" spc="-50" dirty="0">
                <a:solidFill>
                  <a:srgbClr val="231F20"/>
                </a:solidFill>
                <a:latin typeface="Calibri"/>
                <a:cs typeface="Calibri"/>
              </a:rPr>
              <a:t>k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er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5742" y="4745306"/>
            <a:ext cx="871855" cy="14579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5730" marR="117475" indent="187960">
              <a:lnSpc>
                <a:spcPts val="1600"/>
              </a:lnSpc>
              <a:spcBef>
                <a:spcPts val="219"/>
              </a:spcBef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Put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up</a:t>
            </a:r>
            <a:r>
              <a:rPr sz="1400" spc="-9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</a:t>
            </a:r>
            <a:endParaRPr sz="1400">
              <a:latin typeface="Calibri"/>
              <a:cs typeface="Calibri"/>
            </a:endParaRPr>
          </a:p>
          <a:p>
            <a:pPr marL="12700" marR="5080" algn="ctr">
              <a:lnSpc>
                <a:spcPts val="160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Christmas  de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c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o</a:t>
            </a:r>
            <a:r>
              <a:rPr sz="1400" spc="-30" dirty="0">
                <a:solidFill>
                  <a:srgbClr val="231F20"/>
                </a:solidFill>
                <a:latin typeface="Calibri"/>
                <a:cs typeface="Calibri"/>
              </a:rPr>
              <a:t>r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tions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  <a:p>
            <a:pPr marL="191135" marR="182880" algn="ctr">
              <a:lnSpc>
                <a:spcPts val="160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sha</a:t>
            </a:r>
            <a:r>
              <a:rPr sz="1400" spc="-20" dirty="0">
                <a:solidFill>
                  <a:srgbClr val="231F20"/>
                </a:solidFill>
                <a:latin typeface="Calibri"/>
                <a:cs typeface="Calibri"/>
              </a:rPr>
              <a:t>r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ed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space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50072" y="3178962"/>
            <a:ext cx="1141730" cy="105156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56515" marR="48260" algn="ctr">
              <a:lnSpc>
                <a:spcPts val="1600"/>
              </a:lnSpc>
              <a:spcBef>
                <a:spcPts val="220"/>
              </a:spcBef>
            </a:pPr>
            <a:r>
              <a:rPr sz="1400" b="1" spc="-5" dirty="0">
                <a:solidFill>
                  <a:srgbClr val="FFFFFF"/>
                </a:solidFill>
                <a:latin typeface="Calibri"/>
                <a:cs typeface="Calibri"/>
              </a:rPr>
              <a:t>Think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about  </a:t>
            </a:r>
            <a:r>
              <a:rPr sz="1400" b="1" spc="-5" dirty="0">
                <a:solidFill>
                  <a:srgbClr val="FFFFFF"/>
                </a:solidFill>
                <a:latin typeface="Calibri"/>
                <a:cs typeface="Calibri"/>
              </a:rPr>
              <a:t>when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you</a:t>
            </a:r>
            <a:r>
              <a:rPr sz="1400" b="1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Calibri"/>
                <a:cs typeface="Calibri"/>
              </a:rPr>
              <a:t>last 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felt</a:t>
            </a:r>
            <a:endParaRPr sz="1400">
              <a:latin typeface="Calibri"/>
              <a:cs typeface="Calibri"/>
            </a:endParaRPr>
          </a:p>
          <a:p>
            <a:pPr marL="12700" marR="5080" algn="ctr">
              <a:lnSpc>
                <a:spcPts val="1600"/>
              </a:lnSpc>
            </a:pPr>
            <a:r>
              <a:rPr sz="1400" b="1" spc="-20" dirty="0">
                <a:solidFill>
                  <a:srgbClr val="FFFFFF"/>
                </a:solidFill>
                <a:latin typeface="Calibri"/>
                <a:cs typeface="Calibri"/>
              </a:rPr>
              <a:t>God’s</a:t>
            </a:r>
            <a:r>
              <a:rPr sz="14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presence 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1400" b="1" spc="-5" dirty="0">
                <a:solidFill>
                  <a:srgbClr val="FFFFFF"/>
                </a:solidFill>
                <a:latin typeface="Calibri"/>
                <a:cs typeface="Calibri"/>
              </a:rPr>
              <a:t>your</a:t>
            </a:r>
            <a:r>
              <a:rPr sz="14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life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32976" y="3266630"/>
            <a:ext cx="1184275" cy="84836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065" marR="5080" indent="-635" algn="ctr">
              <a:lnSpc>
                <a:spcPts val="1600"/>
              </a:lnSpc>
              <a:spcBef>
                <a:spcPts val="220"/>
              </a:spcBef>
            </a:pP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Pray for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someone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you 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think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is having</a:t>
            </a:r>
            <a:r>
              <a:rPr sz="1400" spc="-9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difficult</a:t>
            </a:r>
            <a:r>
              <a:rPr sz="14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time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 rot="21360000">
            <a:off x="5948037" y="3329472"/>
            <a:ext cx="4622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Tidy</a:t>
            </a:r>
            <a:r>
              <a:rPr sz="1400" spc="-9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 rot="21360000">
            <a:off x="5931124" y="3506813"/>
            <a:ext cx="521467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sha</a:t>
            </a:r>
            <a:r>
              <a:rPr sz="1400" spc="-20" dirty="0">
                <a:solidFill>
                  <a:srgbClr val="231F20"/>
                </a:solidFill>
                <a:latin typeface="Calibri"/>
                <a:cs typeface="Calibri"/>
              </a:rPr>
              <a:t>r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ed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 rot="21360000">
            <a:off x="5979730" y="3684194"/>
            <a:ext cx="448833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space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30026" y="4578910"/>
            <a:ext cx="1435100" cy="645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39"/>
              </a:lnSpc>
              <a:spcBef>
                <a:spcPts val="100"/>
              </a:spcBef>
            </a:pP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600"/>
              </a:lnSpc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you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new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MP?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639"/>
              </a:lnSpc>
            </a:pP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Even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if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you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haven’t,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09916" y="5188510"/>
            <a:ext cx="167449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send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them a</a:t>
            </a:r>
            <a:r>
              <a:rPr sz="14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Christmas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71251" y="5594910"/>
            <a:ext cx="1341120" cy="441959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indent="11430">
              <a:lnSpc>
                <a:spcPts val="1600"/>
              </a:lnSpc>
              <a:spcBef>
                <a:spcPts val="219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what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write</a:t>
            </a:r>
            <a:r>
              <a:rPr sz="1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visit 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bit.ly/TCSmessage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19990" y="6239654"/>
            <a:ext cx="886460" cy="94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540"/>
              </a:lnSpc>
              <a:spcBef>
                <a:spcPts val="100"/>
              </a:spcBef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Give</a:t>
            </a:r>
            <a:endParaRPr sz="1400">
              <a:latin typeface="Calibri"/>
              <a:cs typeface="Calibri"/>
            </a:endParaRPr>
          </a:p>
          <a:p>
            <a:pPr marL="118110" marR="123825" indent="635" algn="ctr">
              <a:lnSpc>
                <a:spcPts val="1400"/>
              </a:lnSpc>
              <a:spcBef>
                <a:spcPts val="140"/>
              </a:spcBef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small  bunch</a:t>
            </a:r>
            <a:r>
              <a:rPr sz="1400" spc="-9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of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flowers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400"/>
              </a:lnSpc>
            </a:pP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1400" spc="-7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someone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730677" y="2957170"/>
            <a:ext cx="740410" cy="145796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algn="ctr">
              <a:lnSpc>
                <a:spcPts val="1600"/>
              </a:lnSpc>
              <a:spcBef>
                <a:spcPts val="220"/>
              </a:spcBef>
            </a:pPr>
            <a:r>
              <a:rPr sz="1400" spc="-35" dirty="0">
                <a:solidFill>
                  <a:srgbClr val="231F20"/>
                </a:solidFill>
                <a:latin typeface="Calibri"/>
                <a:cs typeface="Calibri"/>
              </a:rPr>
              <a:t>Tell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someone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your 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favourite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Chri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s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tmas 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cracker  joke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-8413" y="2640905"/>
            <a:ext cx="7792821" cy="70091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object 22"/>
          <p:cNvSpPr txBox="1"/>
          <p:nvPr/>
        </p:nvSpPr>
        <p:spPr>
          <a:xfrm>
            <a:off x="3983899" y="6154954"/>
            <a:ext cx="900430" cy="1242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algn="ctr">
              <a:lnSpc>
                <a:spcPts val="1639"/>
              </a:lnSpc>
              <a:spcBef>
                <a:spcPts val="100"/>
              </a:spcBef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Pick</a:t>
            </a:r>
            <a:endParaRPr sz="1400">
              <a:latin typeface="Calibri"/>
              <a:cs typeface="Calibri"/>
            </a:endParaRPr>
          </a:p>
          <a:p>
            <a:pPr marL="12700" marR="5080" indent="12700" algn="ctr">
              <a:lnSpc>
                <a:spcPct val="93700"/>
              </a:lnSpc>
              <a:spcBef>
                <a:spcPts val="65"/>
              </a:spcBef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up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litter 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1400" spc="-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people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you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know</a:t>
            </a:r>
            <a:r>
              <a:rPr sz="1400" spc="-7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in 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park or 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playground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278978" y="4552085"/>
            <a:ext cx="1341022" cy="1464502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600"/>
              </a:lnSpc>
              <a:spcBef>
                <a:spcPts val="219"/>
              </a:spcBef>
            </a:pP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Promote  </a:t>
            </a: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/>
            </a:r>
            <a:b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</a:br>
            <a:r>
              <a:rPr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your  </a:t>
            </a:r>
            <a:r>
              <a:rPr sz="1400" spc="-20" dirty="0">
                <a:solidFill>
                  <a:srgbClr val="231F20"/>
                </a:solidFill>
                <a:latin typeface="Calibri"/>
                <a:cs typeface="Calibri"/>
              </a:rPr>
              <a:t>Church’s  </a:t>
            </a:r>
            <a:r>
              <a:rPr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Christingle</a:t>
            </a: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 – design posters </a:t>
            </a:r>
            <a:b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</a:b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for display and </a:t>
            </a:r>
            <a:b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</a:b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get busy on </a:t>
            </a:r>
            <a:b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</a:b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social media!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 rot="387278">
            <a:off x="4315756" y="4882249"/>
            <a:ext cx="1846201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algn="ctr">
              <a:lnSpc>
                <a:spcPct val="100000"/>
              </a:lnSpc>
              <a:spcBef>
                <a:spcPts val="100"/>
              </a:spcBef>
            </a:pPr>
            <a:r>
              <a:rPr lang="en-GB" sz="1400" spc="-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lang="en-GB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end your MP a Christmas card.</a:t>
            </a:r>
            <a:r>
              <a:rPr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GB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en-GB" sz="14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1400" spc="-5" dirty="0" smtClean="0">
                <a:solidFill>
                  <a:srgbClr val="FFFFFF"/>
                </a:solidFill>
                <a:latin typeface="Calibri"/>
                <a:cs typeface="Calibri"/>
              </a:rPr>
              <a:t>ideas</a:t>
            </a:r>
            <a:r>
              <a:rPr lang="en-GB" sz="1400" spc="-5" dirty="0" smtClean="0">
                <a:solidFill>
                  <a:srgbClr val="FFFFFF"/>
                </a:solidFill>
                <a:latin typeface="Calibri"/>
                <a:cs typeface="Calibri"/>
              </a:rPr>
              <a:t> on what to write visit bit.ly/</a:t>
            </a:r>
            <a:r>
              <a:rPr lang="en-GB" sz="1400" spc="-5" dirty="0" err="1" smtClean="0">
                <a:solidFill>
                  <a:srgbClr val="FFFFFF"/>
                </a:solidFill>
                <a:latin typeface="Calibri"/>
                <a:cs typeface="Calibri"/>
              </a:rPr>
              <a:t>TCSmessage</a:t>
            </a:r>
            <a:endParaRPr sz="2100" baseline="7936" dirty="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78325" y="3157901"/>
            <a:ext cx="1108075" cy="848949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600"/>
              </a:lnSpc>
              <a:spcBef>
                <a:spcPts val="219"/>
              </a:spcBef>
            </a:pP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Pray for someone you think is having a difficul</a:t>
            </a: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t time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 rot="21060000">
            <a:off x="6646454" y="6906021"/>
            <a:ext cx="58700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Pray</a:t>
            </a:r>
            <a:r>
              <a:rPr sz="1400" spc="-9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 rot="21060000">
            <a:off x="6665771" y="7106651"/>
            <a:ext cx="6124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child</a:t>
            </a:r>
            <a:r>
              <a:rPr sz="1400" spc="-20" dirty="0">
                <a:solidFill>
                  <a:srgbClr val="231F20"/>
                </a:solidFill>
                <a:latin typeface="Calibri"/>
                <a:cs typeface="Calibri"/>
              </a:rPr>
              <a:t>r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en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 rot="21060000">
            <a:off x="6696300" y="7307388"/>
            <a:ext cx="614303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who</a:t>
            </a:r>
            <a:r>
              <a:rPr sz="1400" spc="-9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 rot="21060000">
            <a:off x="6677788" y="7507107"/>
            <a:ext cx="7275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alone</a:t>
            </a:r>
            <a:r>
              <a:rPr sz="1400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this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 rot="21060000">
            <a:off x="6698585" y="7708802"/>
            <a:ext cx="73678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Chri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s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tmas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184590" y="6287569"/>
            <a:ext cx="1113155" cy="12547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9845" marR="22225" indent="-635" algn="ctr">
              <a:lnSpc>
                <a:spcPts val="1600"/>
              </a:lnSpc>
              <a:spcBef>
                <a:spcPts val="219"/>
              </a:spcBef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Imagine 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you’re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character</a:t>
            </a:r>
            <a:r>
              <a:rPr sz="1400" spc="-5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45" dirty="0">
                <a:solidFill>
                  <a:srgbClr val="231F20"/>
                </a:solidFill>
                <a:latin typeface="Calibri"/>
                <a:cs typeface="Calibri"/>
              </a:rPr>
              <a:t>from  </a:t>
            </a:r>
            <a:r>
              <a:rPr sz="1400" spc="-95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400" spc="-1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Christmas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520"/>
              </a:lnSpc>
            </a:pP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story: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what</a:t>
            </a:r>
            <a:r>
              <a:rPr sz="1400" spc="-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639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they</a:t>
            </a:r>
            <a:r>
              <a:rPr sz="1400" spc="-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thinking?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 rot="120000">
            <a:off x="3542271" y="4916129"/>
            <a:ext cx="55563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Don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400" spc="-20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 rot="120000">
            <a:off x="3596842" y="5119203"/>
            <a:ext cx="431986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 rot="120000">
            <a:off x="3469522" y="5322276"/>
            <a:ext cx="672273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food to</a:t>
            </a:r>
            <a:r>
              <a:rPr sz="1400" spc="-9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 rot="120000">
            <a:off x="3445191" y="5525350"/>
            <a:ext cx="70662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30" dirty="0">
                <a:solidFill>
                  <a:srgbClr val="231F20"/>
                </a:solidFill>
                <a:latin typeface="Calibri"/>
                <a:cs typeface="Calibri"/>
              </a:rPr>
              <a:t>f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oodbank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786665" y="8345554"/>
            <a:ext cx="953135" cy="6451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065" marR="5080" algn="ctr">
              <a:lnSpc>
                <a:spcPts val="1600"/>
              </a:lnSpc>
              <a:spcBef>
                <a:spcPts val="219"/>
              </a:spcBef>
            </a:pP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Compliment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three</a:t>
            </a:r>
            <a:r>
              <a:rPr sz="1400" spc="-9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people 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today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 rot="360000">
            <a:off x="3117333" y="6768937"/>
            <a:ext cx="440104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45" dirty="0">
                <a:solidFill>
                  <a:srgbClr val="231F20"/>
                </a:solidFill>
                <a:latin typeface="Calibri"/>
                <a:cs typeface="Calibri"/>
              </a:rPr>
              <a:t>W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ri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 rot="360000">
            <a:off x="3032603" y="6971015"/>
            <a:ext cx="566471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400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thank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 rot="360000">
            <a:off x="3128475" y="7172443"/>
            <a:ext cx="3200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20" dirty="0">
                <a:solidFill>
                  <a:srgbClr val="231F20"/>
                </a:solidFill>
                <a:latin typeface="Calibri"/>
                <a:cs typeface="Calibri"/>
              </a:rPr>
              <a:t>y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ou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 rot="360000">
            <a:off x="2989816" y="7374522"/>
            <a:ext cx="554427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note</a:t>
            </a:r>
            <a:r>
              <a:rPr sz="1400" spc="-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 rot="360000">
            <a:off x="2899434" y="7576601"/>
            <a:ext cx="693117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someone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260763" y="4703912"/>
            <a:ext cx="1016635" cy="12547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61594" marR="53975" algn="ctr">
              <a:lnSpc>
                <a:spcPts val="1600"/>
              </a:lnSpc>
              <a:spcBef>
                <a:spcPts val="219"/>
              </a:spcBef>
            </a:pP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Invite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someone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you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know</a:t>
            </a:r>
            <a:r>
              <a:rPr sz="1400" spc="-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to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one</a:t>
            </a:r>
            <a:r>
              <a:rPr sz="14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endParaRPr sz="1400" dirty="0">
              <a:latin typeface="Calibri"/>
              <a:cs typeface="Calibri"/>
            </a:endParaRPr>
          </a:p>
          <a:p>
            <a:pPr algn="ctr">
              <a:lnSpc>
                <a:spcPts val="1520"/>
              </a:lnSpc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400" spc="-114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Christmas</a:t>
            </a:r>
            <a:endParaRPr sz="1400" dirty="0">
              <a:latin typeface="Calibri"/>
              <a:cs typeface="Calibri"/>
            </a:endParaRPr>
          </a:p>
          <a:p>
            <a:pPr algn="ctr">
              <a:lnSpc>
                <a:spcPts val="1639"/>
              </a:lnSpc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services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66962" y="6360355"/>
            <a:ext cx="1205865" cy="10515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324485" marR="316865" indent="-635" algn="ctr">
              <a:lnSpc>
                <a:spcPts val="1600"/>
              </a:lnSpc>
              <a:spcBef>
                <a:spcPts val="219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Think 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about</a:t>
            </a:r>
            <a:r>
              <a:rPr sz="14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3  things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520"/>
              </a:lnSpc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you are</a:t>
            </a:r>
            <a:r>
              <a:rPr sz="1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thankful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639"/>
              </a:lnSpc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God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342203" y="4696471"/>
            <a:ext cx="790575" cy="8483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65430" marR="270510" indent="635" algn="ctr">
              <a:lnSpc>
                <a:spcPts val="1600"/>
              </a:lnSpc>
              <a:spcBef>
                <a:spcPts val="219"/>
              </a:spcBef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Put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out</a:t>
            </a:r>
            <a:endParaRPr sz="1400" dirty="0">
              <a:latin typeface="Calibri"/>
              <a:cs typeface="Calibri"/>
            </a:endParaRPr>
          </a:p>
          <a:p>
            <a:pPr marL="12065" marR="5080" algn="ctr">
              <a:lnSpc>
                <a:spcPts val="160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</a:t>
            </a:r>
            <a:r>
              <a:rPr sz="1400" spc="-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food  for</a:t>
            </a:r>
            <a:r>
              <a:rPr sz="1400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birds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278977" y="8322343"/>
            <a:ext cx="974725" cy="12547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indent="13335" algn="ctr">
              <a:lnSpc>
                <a:spcPts val="1600"/>
              </a:lnSpc>
              <a:spcBef>
                <a:spcPts val="219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Do      something 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you</a:t>
            </a:r>
            <a:r>
              <a:rPr sz="1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wouldn’t 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normally</a:t>
            </a:r>
            <a:endParaRPr sz="1400">
              <a:latin typeface="Calibri"/>
              <a:cs typeface="Calibri"/>
            </a:endParaRPr>
          </a:p>
          <a:p>
            <a:pPr marL="41275" marR="33655" algn="ctr">
              <a:lnSpc>
                <a:spcPts val="1600"/>
              </a:lnSpc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do but</a:t>
            </a:r>
            <a:r>
              <a:rPr sz="14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Jesus 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would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916659" y="8360443"/>
            <a:ext cx="767715" cy="8483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600"/>
              </a:lnSpc>
              <a:spcBef>
                <a:spcPts val="219"/>
              </a:spcBef>
            </a:pPr>
            <a:r>
              <a:rPr sz="1400" spc="-40" dirty="0">
                <a:solidFill>
                  <a:srgbClr val="231F20"/>
                </a:solidFill>
                <a:latin typeface="Calibri"/>
                <a:cs typeface="Calibri"/>
              </a:rPr>
              <a:t>Take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food to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neighbour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94101" y="8129654"/>
            <a:ext cx="1209675" cy="1254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445" algn="ctr">
              <a:lnSpc>
                <a:spcPts val="1639"/>
              </a:lnSpc>
              <a:spcBef>
                <a:spcPts val="100"/>
              </a:spcBef>
            </a:pP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Write</a:t>
            </a:r>
            <a:endParaRPr sz="1400">
              <a:latin typeface="Calibri"/>
              <a:cs typeface="Calibri"/>
            </a:endParaRPr>
          </a:p>
          <a:p>
            <a:pPr marL="12065" marR="5080" algn="ctr">
              <a:lnSpc>
                <a:spcPts val="1600"/>
              </a:lnSpc>
              <a:spcBef>
                <a:spcPts val="80"/>
              </a:spcBef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Christmas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card to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someone</a:t>
            </a:r>
            <a:r>
              <a:rPr sz="1400" spc="-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you’ve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not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sent</a:t>
            </a:r>
            <a:endParaRPr sz="1400">
              <a:latin typeface="Calibri"/>
              <a:cs typeface="Calibri"/>
            </a:endParaRPr>
          </a:p>
          <a:p>
            <a:pPr marR="5080" algn="ctr">
              <a:lnSpc>
                <a:spcPts val="156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one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1400" spc="-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before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706312" y="8062954"/>
            <a:ext cx="860425" cy="1051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1639"/>
              </a:lnSpc>
              <a:spcBef>
                <a:spcPts val="100"/>
              </a:spcBef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Give</a:t>
            </a:r>
            <a:endParaRPr sz="1400">
              <a:latin typeface="Calibri"/>
              <a:cs typeface="Calibri"/>
            </a:endParaRPr>
          </a:p>
          <a:p>
            <a:pPr marL="12065" marR="5080" indent="-635" algn="ctr">
              <a:lnSpc>
                <a:spcPts val="1600"/>
              </a:lnSpc>
              <a:spcBef>
                <a:spcPts val="80"/>
              </a:spcBef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friend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  Bag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1400" spc="-8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Life 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as a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present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950957" y="8246746"/>
            <a:ext cx="919480" cy="1051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ts val="1639"/>
              </a:lnSpc>
              <a:spcBef>
                <a:spcPts val="100"/>
              </a:spcBef>
            </a:pPr>
            <a:r>
              <a:rPr sz="1400" spc="-15" dirty="0">
                <a:solidFill>
                  <a:srgbClr val="231F20"/>
                </a:solidFill>
                <a:latin typeface="Calibri"/>
                <a:cs typeface="Calibri"/>
              </a:rPr>
              <a:t>Write</a:t>
            </a:r>
            <a:endParaRPr sz="1400">
              <a:latin typeface="Calibri"/>
              <a:cs typeface="Calibri"/>
            </a:endParaRPr>
          </a:p>
          <a:p>
            <a:pPr marL="17145" marR="22225" indent="12700" algn="ctr">
              <a:lnSpc>
                <a:spcPts val="1600"/>
              </a:lnSpc>
              <a:spcBef>
                <a:spcPts val="80"/>
              </a:spcBef>
            </a:pP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400" spc="-7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Christmas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card to</a:t>
            </a:r>
            <a:r>
              <a:rPr sz="1400" spc="-8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your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local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560"/>
              </a:lnSpc>
            </a:pP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bin</a:t>
            </a:r>
            <a:r>
              <a:rPr sz="1400" spc="-5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collector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722116" y="3138304"/>
            <a:ext cx="767715" cy="84836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algn="ctr">
              <a:lnSpc>
                <a:spcPts val="1600"/>
              </a:lnSpc>
              <a:spcBef>
                <a:spcPts val="220"/>
              </a:spcBef>
            </a:pPr>
            <a:r>
              <a:rPr sz="1400" spc="-40" dirty="0">
                <a:solidFill>
                  <a:srgbClr val="231F20"/>
                </a:solidFill>
                <a:latin typeface="Calibri"/>
                <a:cs typeface="Calibri"/>
              </a:rPr>
              <a:t>Take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some  </a:t>
            </a:r>
            <a:r>
              <a:rPr sz="1400" spc="-10" dirty="0">
                <a:solidFill>
                  <a:srgbClr val="231F20"/>
                </a:solidFill>
                <a:latin typeface="Calibri"/>
                <a:cs typeface="Calibri"/>
              </a:rPr>
              <a:t>food to </a:t>
            </a:r>
            <a:r>
              <a:rPr sz="1400" dirty="0">
                <a:solidFill>
                  <a:srgbClr val="231F20"/>
                </a:solidFill>
                <a:latin typeface="Calibri"/>
                <a:cs typeface="Calibri"/>
              </a:rPr>
              <a:t>a  </a:t>
            </a:r>
            <a:r>
              <a:rPr sz="1400" spc="-5" dirty="0">
                <a:solidFill>
                  <a:srgbClr val="231F20"/>
                </a:solidFill>
                <a:latin typeface="Calibri"/>
                <a:cs typeface="Calibri"/>
              </a:rPr>
              <a:t>neighbour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6212014" y="9927338"/>
            <a:ext cx="369370" cy="533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219202" y="10027386"/>
            <a:ext cx="1192478" cy="6079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450"/>
              </a:lnSpc>
            </a:pPr>
            <a:r>
              <a:rPr spc="175" dirty="0"/>
              <a:t>Changing </a:t>
            </a:r>
            <a:r>
              <a:rPr spc="145" dirty="0"/>
              <a:t>children’s</a:t>
            </a:r>
            <a:r>
              <a:rPr spc="-15" dirty="0"/>
              <a:t> </a:t>
            </a:r>
            <a:r>
              <a:rPr spc="125" dirty="0"/>
              <a:t>lives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42674" y="2949741"/>
            <a:ext cx="11164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Tell </a:t>
            </a:r>
            <a:br>
              <a:rPr lang="en-GB" sz="1400" dirty="0" smtClean="0"/>
            </a:br>
            <a:r>
              <a:rPr lang="en-GB" sz="1400" dirty="0" smtClean="0"/>
              <a:t>someone </a:t>
            </a:r>
            <a:r>
              <a:rPr lang="en-GB" sz="1400" dirty="0"/>
              <a:t>your</a:t>
            </a:r>
          </a:p>
          <a:p>
            <a:pPr algn="ctr"/>
            <a:r>
              <a:rPr lang="en-GB" sz="1400" dirty="0"/>
              <a:t>favourite Christmas </a:t>
            </a:r>
          </a:p>
          <a:p>
            <a:pPr algn="ctr"/>
            <a:r>
              <a:rPr lang="en-GB" sz="1400" dirty="0"/>
              <a:t>cracker joke</a:t>
            </a:r>
          </a:p>
        </p:txBody>
      </p:sp>
      <p:sp>
        <p:nvSpPr>
          <p:cNvPr id="58" name="TextBox 57"/>
          <p:cNvSpPr txBox="1"/>
          <p:nvPr/>
        </p:nvSpPr>
        <p:spPr>
          <a:xfrm rot="20735360">
            <a:off x="250861" y="2932926"/>
            <a:ext cx="1288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Write a Christmas card to your postal worker</a:t>
            </a:r>
            <a:endParaRPr lang="en-GB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2799865" y="3075203"/>
            <a:ext cx="14789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Think about </a:t>
            </a:r>
            <a:br>
              <a:rPr lang="en-GB" sz="1400" b="1" dirty="0" smtClean="0">
                <a:solidFill>
                  <a:schemeClr val="bg1"/>
                </a:solidFill>
              </a:rPr>
            </a:br>
            <a:r>
              <a:rPr lang="en-GB" sz="1400" b="1" dirty="0" smtClean="0">
                <a:solidFill>
                  <a:schemeClr val="bg1"/>
                </a:solidFill>
              </a:rPr>
              <a:t>the last time </a:t>
            </a:r>
            <a:br>
              <a:rPr lang="en-GB" sz="1400" b="1" dirty="0" smtClean="0">
                <a:solidFill>
                  <a:schemeClr val="bg1"/>
                </a:solidFill>
              </a:rPr>
            </a:br>
            <a:r>
              <a:rPr lang="en-GB" sz="1400" b="1" dirty="0" smtClean="0">
                <a:solidFill>
                  <a:schemeClr val="bg1"/>
                </a:solidFill>
              </a:rPr>
              <a:t>you felt God’s presence in your life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60" name="object 25"/>
          <p:cNvSpPr txBox="1"/>
          <p:nvPr/>
        </p:nvSpPr>
        <p:spPr>
          <a:xfrm>
            <a:off x="5724940" y="3171238"/>
            <a:ext cx="964274" cy="64376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600"/>
              </a:lnSpc>
              <a:spcBef>
                <a:spcPts val="219"/>
              </a:spcBef>
            </a:pP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Tidy a </a:t>
            </a:r>
            <a:b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</a:b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shared </a:t>
            </a:r>
            <a:b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</a:b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space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1" name="object 25"/>
          <p:cNvSpPr txBox="1"/>
          <p:nvPr/>
        </p:nvSpPr>
        <p:spPr>
          <a:xfrm>
            <a:off x="228601" y="5005029"/>
            <a:ext cx="1098472" cy="1054134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600"/>
              </a:lnSpc>
              <a:spcBef>
                <a:spcPts val="219"/>
              </a:spcBef>
            </a:pP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Put up some Christmas decorations </a:t>
            </a: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in a shared </a:t>
            </a:r>
            <a:b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</a:br>
            <a:r>
              <a:rPr lang="en-GB" sz="1400" spc="-10" dirty="0" smtClean="0">
                <a:solidFill>
                  <a:srgbClr val="231F20"/>
                </a:solidFill>
                <a:latin typeface="Calibri"/>
                <a:cs typeface="Calibri"/>
              </a:rPr>
              <a:t>space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2" name="object 44"/>
          <p:cNvSpPr txBox="1"/>
          <p:nvPr/>
        </p:nvSpPr>
        <p:spPr>
          <a:xfrm>
            <a:off x="1504604" y="6303601"/>
            <a:ext cx="1387435" cy="1054134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65430" marR="270510" indent="635" algn="ctr">
              <a:lnSpc>
                <a:spcPts val="1600"/>
              </a:lnSpc>
              <a:spcBef>
                <a:spcPts val="219"/>
              </a:spcBef>
            </a:pPr>
            <a:r>
              <a:rPr lang="en-GB" sz="1400" dirty="0" smtClean="0">
                <a:solidFill>
                  <a:srgbClr val="231F20"/>
                </a:solidFill>
                <a:latin typeface="Calibri"/>
                <a:cs typeface="Calibri"/>
              </a:rPr>
              <a:t>Give a small bunch of flowers to someone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10027386"/>
            <a:ext cx="213360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" y="196850"/>
            <a:ext cx="7772400" cy="1536767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817244" marR="5080" indent="-798195" algn="ctr">
              <a:lnSpc>
                <a:spcPts val="6000"/>
              </a:lnSpc>
              <a:spcBef>
                <a:spcPts val="580"/>
              </a:spcBef>
            </a:pPr>
            <a:r>
              <a:rPr sz="3600" dirty="0"/>
              <a:t>A Christmas prayer for the work </a:t>
            </a:r>
            <a:r>
              <a:rPr sz="3600" dirty="0" smtClean="0"/>
              <a:t>of The</a:t>
            </a:r>
            <a:r>
              <a:rPr lang="en-GB" sz="3600" dirty="0" smtClean="0"/>
              <a:t> </a:t>
            </a:r>
            <a:r>
              <a:rPr sz="3600" dirty="0" smtClean="0"/>
              <a:t>Children’s </a:t>
            </a:r>
            <a:r>
              <a:rPr sz="3600" dirty="0"/>
              <a:t>Society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8197851"/>
            <a:ext cx="7776209" cy="1220508"/>
          </a:xfrm>
          <a:custGeom>
            <a:avLst/>
            <a:gdLst/>
            <a:ahLst/>
            <a:cxnLst/>
            <a:rect l="l" t="t" r="r" b="b"/>
            <a:pathLst>
              <a:path w="7776209" h="1015365">
                <a:moveTo>
                  <a:pt x="0" y="1015047"/>
                </a:moveTo>
                <a:lnTo>
                  <a:pt x="7776006" y="1015047"/>
                </a:lnTo>
                <a:lnTo>
                  <a:pt x="7776006" y="0"/>
                </a:lnTo>
                <a:lnTo>
                  <a:pt x="0" y="0"/>
                </a:lnTo>
                <a:lnTo>
                  <a:pt x="0" y="1015047"/>
                </a:lnTo>
                <a:close/>
              </a:path>
            </a:pathLst>
          </a:custGeom>
          <a:solidFill>
            <a:srgbClr val="2E44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9411690"/>
            <a:ext cx="7776209" cy="12700"/>
          </a:xfrm>
          <a:custGeom>
            <a:avLst/>
            <a:gdLst/>
            <a:ahLst/>
            <a:cxnLst/>
            <a:rect l="l" t="t" r="r" b="b"/>
            <a:pathLst>
              <a:path w="7776209" h="12700">
                <a:moveTo>
                  <a:pt x="0" y="12699"/>
                </a:moveTo>
                <a:lnTo>
                  <a:pt x="7775994" y="12699"/>
                </a:lnTo>
                <a:lnTo>
                  <a:pt x="7775994" y="0"/>
                </a:lnTo>
                <a:lnTo>
                  <a:pt x="0" y="0"/>
                </a:lnTo>
                <a:lnTo>
                  <a:pt x="0" y="12699"/>
                </a:lnTo>
                <a:close/>
              </a:path>
            </a:pathLst>
          </a:custGeom>
          <a:solidFill>
            <a:srgbClr val="2E45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8403005"/>
            <a:ext cx="7776209" cy="1015365"/>
          </a:xfrm>
          <a:custGeom>
            <a:avLst/>
            <a:gdLst/>
            <a:ahLst/>
            <a:cxnLst/>
            <a:rect l="l" t="t" r="r" b="b"/>
            <a:pathLst>
              <a:path w="7776209" h="1015365">
                <a:moveTo>
                  <a:pt x="7775994" y="0"/>
                </a:moveTo>
                <a:lnTo>
                  <a:pt x="0" y="0"/>
                </a:lnTo>
                <a:lnTo>
                  <a:pt x="0" y="1015034"/>
                </a:lnTo>
              </a:path>
            </a:pathLst>
          </a:custGeom>
          <a:ln w="12700">
            <a:solidFill>
              <a:srgbClr val="2E45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5164" y="4464050"/>
            <a:ext cx="6944995" cy="47094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1120" algn="ctr">
              <a:lnSpc>
                <a:spcPts val="1750"/>
              </a:lnSpc>
              <a:spcBef>
                <a:spcPts val="1095"/>
              </a:spcBef>
            </a:pPr>
            <a:r>
              <a:rPr sz="1500" spc="-10" dirty="0" smtClean="0">
                <a:solidFill>
                  <a:srgbClr val="231F20"/>
                </a:solidFill>
                <a:latin typeface="Calibri"/>
                <a:cs typeface="Calibri"/>
              </a:rPr>
              <a:t>Lord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Jesus,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born in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stable,</a:t>
            </a:r>
            <a:endParaRPr sz="1500" dirty="0">
              <a:latin typeface="Calibri"/>
              <a:cs typeface="Calibri"/>
            </a:endParaRPr>
          </a:p>
          <a:p>
            <a:pPr marR="72390" algn="ctr">
              <a:lnSpc>
                <a:spcPts val="1750"/>
              </a:lnSpc>
            </a:pP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Give </a:t>
            </a:r>
            <a:r>
              <a:rPr sz="1500" spc="-15" dirty="0">
                <a:solidFill>
                  <a:srgbClr val="231F20"/>
                </a:solidFill>
                <a:latin typeface="Calibri"/>
                <a:cs typeface="Calibri"/>
              </a:rPr>
              <a:t>courage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to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all who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do not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have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a </a:t>
            </a:r>
            <a:r>
              <a:rPr sz="1500" spc="-15" dirty="0">
                <a:solidFill>
                  <a:srgbClr val="231F20"/>
                </a:solidFill>
                <a:latin typeface="Calibri"/>
                <a:cs typeface="Calibri"/>
              </a:rPr>
              <a:t>safe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place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to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call</a:t>
            </a:r>
            <a:r>
              <a:rPr sz="15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home.</a:t>
            </a:r>
            <a:endParaRPr sz="1500" dirty="0">
              <a:latin typeface="Calibri"/>
              <a:cs typeface="Calibri"/>
            </a:endParaRPr>
          </a:p>
          <a:p>
            <a:pPr marL="1636395" marR="1706245" indent="335280">
              <a:lnSpc>
                <a:spcPts val="1700"/>
              </a:lnSpc>
              <a:spcBef>
                <a:spcPts val="890"/>
              </a:spcBef>
            </a:pP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Lord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Jesus, </a:t>
            </a:r>
            <a:r>
              <a:rPr sz="1500" spc="-15" dirty="0">
                <a:solidFill>
                  <a:srgbClr val="231F20"/>
                </a:solidFill>
                <a:latin typeface="Calibri"/>
                <a:cs typeface="Calibri"/>
              </a:rPr>
              <a:t>for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whom the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angels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sang, 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Give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song of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kingdom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to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all who</a:t>
            </a:r>
            <a:r>
              <a:rPr sz="1500" spc="-5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weep.</a:t>
            </a:r>
            <a:endParaRPr sz="1500" dirty="0">
              <a:latin typeface="Calibri"/>
              <a:cs typeface="Calibri"/>
            </a:endParaRPr>
          </a:p>
          <a:p>
            <a:pPr marL="1659889" marR="1729739" indent="-1905" algn="ctr">
              <a:lnSpc>
                <a:spcPts val="1700"/>
              </a:lnSpc>
              <a:spcBef>
                <a:spcPts val="850"/>
              </a:spcBef>
            </a:pP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Lord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Jesus,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worshipped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by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shepherds, 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Give peace on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earth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to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all who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r>
              <a:rPr sz="1500" spc="-5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oppressed.</a:t>
            </a:r>
            <a:endParaRPr sz="1500" dirty="0">
              <a:latin typeface="Calibri"/>
              <a:cs typeface="Calibri"/>
            </a:endParaRPr>
          </a:p>
          <a:p>
            <a:pPr marL="1714500" marR="1784985" indent="-635" algn="ctr">
              <a:lnSpc>
                <a:spcPts val="1700"/>
              </a:lnSpc>
              <a:spcBef>
                <a:spcPts val="850"/>
              </a:spcBef>
            </a:pP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Lord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Jesus,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visited by both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wise and meek, 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Give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wisdom and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humility to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all who</a:t>
            </a:r>
            <a:r>
              <a:rPr sz="1500" spc="-9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govern.</a:t>
            </a:r>
            <a:endParaRPr sz="1500" dirty="0">
              <a:latin typeface="Calibri"/>
              <a:cs typeface="Calibri"/>
            </a:endParaRPr>
          </a:p>
          <a:p>
            <a:pPr marR="70485" algn="ctr">
              <a:lnSpc>
                <a:spcPts val="1750"/>
              </a:lnSpc>
              <a:spcBef>
                <a:spcPts val="710"/>
              </a:spcBef>
            </a:pP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Lord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Jesus, whose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radiance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filled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a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lowly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Calibri"/>
                <a:cs typeface="Calibri"/>
              </a:rPr>
              <a:t>manger,</a:t>
            </a:r>
            <a:endParaRPr sz="1500" dirty="0">
              <a:latin typeface="Calibri"/>
              <a:cs typeface="Calibri"/>
            </a:endParaRPr>
          </a:p>
          <a:p>
            <a:pPr marL="264795" marR="337185" algn="ctr">
              <a:lnSpc>
                <a:spcPts val="1700"/>
              </a:lnSpc>
              <a:spcBef>
                <a:spcPts val="90"/>
              </a:spcBef>
            </a:pP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Shine in our lives </a:t>
            </a:r>
            <a:r>
              <a:rPr sz="1500" spc="-30" dirty="0">
                <a:solidFill>
                  <a:srgbClr val="231F20"/>
                </a:solidFill>
                <a:latin typeface="Calibri"/>
                <a:cs typeface="Calibri"/>
              </a:rPr>
              <a:t>today,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give hope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to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all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vulnerable children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and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young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people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and 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bless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work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of The </a:t>
            </a:r>
            <a:r>
              <a:rPr sz="1500" spc="-15" dirty="0">
                <a:solidFill>
                  <a:srgbClr val="231F20"/>
                </a:solidFill>
                <a:latin typeface="Calibri"/>
                <a:cs typeface="Calibri"/>
              </a:rPr>
              <a:t>Children’s </a:t>
            </a:r>
            <a:r>
              <a:rPr sz="1500" spc="-5" dirty="0">
                <a:solidFill>
                  <a:srgbClr val="231F20"/>
                </a:solidFill>
                <a:latin typeface="Calibri"/>
                <a:cs typeface="Calibri"/>
              </a:rPr>
              <a:t>Society in </a:t>
            </a:r>
            <a:r>
              <a:rPr sz="1500" dirty="0">
                <a:solidFill>
                  <a:srgbClr val="231F20"/>
                </a:solidFill>
                <a:latin typeface="Calibri"/>
                <a:cs typeface="Calibri"/>
              </a:rPr>
              <a:t>giving them a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brighter</a:t>
            </a:r>
            <a:r>
              <a:rPr sz="150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Calibri"/>
                <a:cs typeface="Calibri"/>
              </a:rPr>
              <a:t>future.</a:t>
            </a:r>
            <a:endParaRPr sz="1500" dirty="0">
              <a:latin typeface="Calibri"/>
              <a:cs typeface="Calibri"/>
            </a:endParaRPr>
          </a:p>
          <a:p>
            <a:pPr marR="70485" algn="ctr">
              <a:lnSpc>
                <a:spcPct val="100000"/>
              </a:lnSpc>
              <a:spcBef>
                <a:spcPts val="660"/>
              </a:spcBef>
            </a:pPr>
            <a:r>
              <a:rPr sz="2200" b="1" dirty="0">
                <a:solidFill>
                  <a:srgbClr val="231F20"/>
                </a:solidFill>
                <a:latin typeface="Calibri"/>
                <a:cs typeface="Calibri"/>
              </a:rPr>
              <a:t>Amen</a:t>
            </a:r>
            <a:endParaRPr sz="2200" dirty="0">
              <a:latin typeface="Calibri"/>
              <a:cs typeface="Calibri"/>
            </a:endParaRPr>
          </a:p>
          <a:p>
            <a:pPr marR="70485" algn="ctr">
              <a:lnSpc>
                <a:spcPct val="100000"/>
              </a:lnSpc>
              <a:spcBef>
                <a:spcPts val="1330"/>
              </a:spcBef>
            </a:pP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Some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sections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of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this 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prayer 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adapted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from </a:t>
            </a:r>
            <a:r>
              <a:rPr sz="1200" b="1" spc="-5" dirty="0">
                <a:solidFill>
                  <a:srgbClr val="231F20"/>
                </a:solidFill>
                <a:latin typeface="Calibri"/>
                <a:cs typeface="Calibri"/>
              </a:rPr>
              <a:t>New </a:t>
            </a:r>
            <a:r>
              <a:rPr sz="1200" b="1" spc="-15" dirty="0">
                <a:solidFill>
                  <a:srgbClr val="231F20"/>
                </a:solidFill>
                <a:latin typeface="Calibri"/>
                <a:cs typeface="Calibri"/>
              </a:rPr>
              <a:t>Patterns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1200" b="1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231F20"/>
                </a:solidFill>
                <a:latin typeface="Calibri"/>
                <a:cs typeface="Calibri"/>
              </a:rPr>
              <a:t>Worship</a:t>
            </a:r>
            <a:endParaRPr sz="1200" dirty="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  <a:spcBef>
                <a:spcPts val="940"/>
              </a:spcBef>
            </a:pPr>
            <a:r>
              <a:rPr sz="2800" b="1" dirty="0">
                <a:solidFill>
                  <a:srgbClr val="FFFFFF"/>
                </a:solidFill>
                <a:latin typeface="Comic Sans MS"/>
                <a:cs typeface="Comic Sans MS"/>
              </a:rPr>
              <a:t>CAMPAIGN FOR CHANGE </a:t>
            </a:r>
            <a:r>
              <a:rPr sz="2800" b="1" spc="-5" dirty="0">
                <a:solidFill>
                  <a:srgbClr val="FFFFFF"/>
                </a:solidFill>
                <a:latin typeface="Comic Sans MS"/>
                <a:cs typeface="Comic Sans MS"/>
              </a:rPr>
              <a:t>IN</a:t>
            </a:r>
            <a:r>
              <a:rPr sz="2800" b="1" spc="-65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omic Sans MS"/>
                <a:cs typeface="Comic Sans MS"/>
              </a:rPr>
              <a:t>2020</a:t>
            </a:r>
            <a:endParaRPr sz="2800" dirty="0">
              <a:latin typeface="Comic Sans MS"/>
              <a:cs typeface="Comic Sans MS"/>
            </a:endParaRPr>
          </a:p>
          <a:p>
            <a:pPr marL="12065" marR="5080" algn="ctr">
              <a:lnSpc>
                <a:spcPct val="102400"/>
              </a:lnSpc>
              <a:spcBef>
                <a:spcPts val="180"/>
              </a:spcBef>
            </a:pPr>
            <a:r>
              <a:rPr sz="1400" b="1" spc="-5" dirty="0">
                <a:solidFill>
                  <a:srgbClr val="FFFFFF"/>
                </a:solidFill>
                <a:latin typeface="Comic Sans MS"/>
                <a:cs typeface="Comic Sans MS"/>
              </a:rPr>
              <a:t>Become </a:t>
            </a:r>
            <a:r>
              <a:rPr sz="1400" b="1" dirty="0">
                <a:solidFill>
                  <a:srgbClr val="FFFFFF"/>
                </a:solidFill>
                <a:latin typeface="Comic Sans MS"/>
                <a:cs typeface="Comic Sans MS"/>
              </a:rPr>
              <a:t>a Children’s </a:t>
            </a:r>
            <a:r>
              <a:rPr sz="1400" b="1" spc="-5" dirty="0">
                <a:solidFill>
                  <a:srgbClr val="FFFFFF"/>
                </a:solidFill>
                <a:latin typeface="Comic Sans MS"/>
                <a:cs typeface="Comic Sans MS"/>
              </a:rPr>
              <a:t>Society </a:t>
            </a:r>
            <a:r>
              <a:rPr sz="1400" b="1" dirty="0">
                <a:solidFill>
                  <a:srgbClr val="FFFFFF"/>
                </a:solidFill>
                <a:latin typeface="Comic Sans MS"/>
                <a:cs typeface="Comic Sans MS"/>
              </a:rPr>
              <a:t>campaigner </a:t>
            </a:r>
            <a:r>
              <a:rPr sz="1400" b="1" spc="-5" dirty="0">
                <a:solidFill>
                  <a:srgbClr val="FFFFFF"/>
                </a:solidFill>
                <a:latin typeface="Comic Sans MS"/>
                <a:cs typeface="Comic Sans MS"/>
              </a:rPr>
              <a:t>in 2020. </a:t>
            </a:r>
            <a:r>
              <a:rPr sz="1400" b="1" dirty="0">
                <a:solidFill>
                  <a:srgbClr val="FFFFFF"/>
                </a:solidFill>
                <a:latin typeface="Comic Sans MS"/>
                <a:cs typeface="Comic Sans MS"/>
              </a:rPr>
              <a:t>Find out how </a:t>
            </a:r>
            <a:r>
              <a:rPr sz="1400" b="1" spc="-5" dirty="0">
                <a:solidFill>
                  <a:srgbClr val="FFFFFF"/>
                </a:solidFill>
                <a:latin typeface="Comic Sans MS"/>
                <a:cs typeface="Comic Sans MS"/>
              </a:rPr>
              <a:t>by following </a:t>
            </a:r>
            <a:r>
              <a:rPr sz="1400" b="1" spc="-5" dirty="0" smtClean="0">
                <a:solidFill>
                  <a:srgbClr val="FFFFFF"/>
                </a:solidFill>
                <a:latin typeface="Comic Sans MS"/>
                <a:cs typeface="Comic Sans MS"/>
              </a:rPr>
              <a:t>this  </a:t>
            </a:r>
            <a:r>
              <a:rPr sz="1400" b="1" dirty="0" smtClean="0">
                <a:solidFill>
                  <a:srgbClr val="FFFFFF"/>
                </a:solidFill>
                <a:latin typeface="Comic Sans MS"/>
                <a:cs typeface="Comic Sans MS"/>
              </a:rPr>
              <a:t>link</a:t>
            </a:r>
            <a:r>
              <a:rPr sz="1400" b="1" dirty="0">
                <a:solidFill>
                  <a:srgbClr val="FFFFFF"/>
                </a:solidFill>
                <a:latin typeface="Comic Sans MS"/>
                <a:cs typeface="Comic Sans MS"/>
              </a:rPr>
              <a:t>: </a:t>
            </a:r>
            <a:r>
              <a:rPr sz="1600" b="1" spc="-5" dirty="0">
                <a:solidFill>
                  <a:srgbClr val="FFFFFF"/>
                </a:solidFill>
                <a:latin typeface="Comic Sans MS"/>
                <a:cs typeface="Comic Sans MS"/>
              </a:rPr>
              <a:t>bit.ly/what-u-can-do (please note this </a:t>
            </a:r>
            <a:r>
              <a:rPr sz="1600" b="1" dirty="0">
                <a:solidFill>
                  <a:srgbClr val="FFFFFF"/>
                </a:solidFill>
                <a:latin typeface="Comic Sans MS"/>
                <a:cs typeface="Comic Sans MS"/>
              </a:rPr>
              <a:t>link </a:t>
            </a:r>
            <a:r>
              <a:rPr sz="1600" b="1" spc="-5" dirty="0">
                <a:solidFill>
                  <a:srgbClr val="FFFFFF"/>
                </a:solidFill>
                <a:latin typeface="Comic Sans MS"/>
                <a:cs typeface="Comic Sans MS"/>
              </a:rPr>
              <a:t>is</a:t>
            </a:r>
            <a:r>
              <a:rPr sz="1600" b="1" spc="-60" dirty="0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omic Sans MS"/>
                <a:cs typeface="Comic Sans MS"/>
              </a:rPr>
              <a:t>case-sensitive).</a:t>
            </a:r>
            <a:endParaRPr sz="1600" dirty="0">
              <a:latin typeface="Comic Sans MS"/>
              <a:cs typeface="Comic Sans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913153"/>
            <a:ext cx="7775994" cy="2334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212014" y="9927338"/>
            <a:ext cx="369370" cy="533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19202" y="10027386"/>
            <a:ext cx="1192478" cy="6079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450"/>
              </a:lnSpc>
            </a:pPr>
            <a:r>
              <a:rPr spc="175" dirty="0"/>
              <a:t>Changing </a:t>
            </a:r>
            <a:r>
              <a:rPr spc="145" dirty="0"/>
              <a:t>children’s</a:t>
            </a:r>
            <a:r>
              <a:rPr spc="-15" dirty="0"/>
              <a:t> </a:t>
            </a:r>
            <a:r>
              <a:rPr spc="125" dirty="0"/>
              <a:t>lives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10026000"/>
            <a:ext cx="213360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515</Words>
  <Application>Microsoft Office PowerPoint</Application>
  <PresentationFormat>Custom</PresentationFormat>
  <Paragraphs>91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YOUR CHURCH NAME HERE - THE CHILDREN’S SOCIETY</vt:lpstr>
      <vt:lpstr>A Christmas prayer for the work of The Children’s Society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 ANDREW’S - THE CHILDREN’S SOCIETY</dc:title>
  <cp:lastModifiedBy>Nicola West</cp:lastModifiedBy>
  <cp:revision>7</cp:revision>
  <dcterms:created xsi:type="dcterms:W3CDTF">2020-02-29T14:12:45Z</dcterms:created>
  <dcterms:modified xsi:type="dcterms:W3CDTF">2020-02-29T14:46:22Z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2019-11-14T00:00:00Z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2020-02-29T00:00:00Z</vt:filetime>
  </property>
</Properties>
</file>