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1FF"/>
    <a:srgbClr val="F2D4A8"/>
    <a:srgbClr val="F5B073"/>
    <a:srgbClr val="F0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6" d="100"/>
          <a:sy n="66" d="100"/>
        </p:scale>
        <p:origin x="23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DF3C3BEC-9302-4B7D-90E5-2ACF3C6BB4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1" y="197200"/>
            <a:ext cx="1552373" cy="1552373"/>
          </a:xfrm>
          <a:prstGeom prst="rect">
            <a:avLst/>
          </a:prstGeom>
        </p:spPr>
      </p:pic>
      <p:pic>
        <p:nvPicPr>
          <p:cNvPr id="8" name="Picture 7" descr="Shape&#10;&#10;Description automatically generated with low confidence">
            <a:extLst>
              <a:ext uri="{FF2B5EF4-FFF2-40B4-BE49-F238E27FC236}">
                <a16:creationId xmlns:a16="http://schemas.microsoft.com/office/drawing/2014/main" id="{B3CC3893-3624-437C-BA7C-C299132A3A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3" y="1784422"/>
            <a:ext cx="1317232" cy="1317232"/>
          </a:xfrm>
          <a:prstGeom prst="rect">
            <a:avLst/>
          </a:prstGeom>
        </p:spPr>
      </p:pic>
      <p:pic>
        <p:nvPicPr>
          <p:cNvPr id="9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id="{06C73D84-A666-44AA-9491-05604FDCF8D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461">
            <a:off x="1363532" y="2515637"/>
            <a:ext cx="1065731" cy="1065731"/>
          </a:xfrm>
          <a:prstGeom prst="rect">
            <a:avLst/>
          </a:prstGeom>
          <a:noFill/>
        </p:spPr>
      </p:pic>
      <p:pic>
        <p:nvPicPr>
          <p:cNvPr id="10" name="Picture 9" descr="Shape&#10;&#10;Description automatically generated with low confidence">
            <a:extLst>
              <a:ext uri="{FF2B5EF4-FFF2-40B4-BE49-F238E27FC236}">
                <a16:creationId xmlns:a16="http://schemas.microsoft.com/office/drawing/2014/main" id="{B1E9FB4B-804F-44A2-AF0C-4D18C26A0D3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397" y="657386"/>
            <a:ext cx="1482634" cy="1482634"/>
          </a:xfrm>
          <a:prstGeom prst="rect">
            <a:avLst/>
          </a:prstGeom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680E501D-E95C-4435-9E85-D810297B873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061" y="8558213"/>
            <a:ext cx="1444614" cy="9977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220F51-D2BF-4ABE-8E95-09D8B181824B}"/>
              </a:ext>
            </a:extLst>
          </p:cNvPr>
          <p:cNvSpPr txBox="1"/>
          <p:nvPr userDrawn="1"/>
        </p:nvSpPr>
        <p:spPr>
          <a:xfrm>
            <a:off x="365545" y="3658226"/>
            <a:ext cx="21405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D21FF"/>
                </a:solidFill>
              </a:rPr>
              <a:t>Share Joy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Share joy this Advent by doing something good every day for 24 days – and raise money for The Children’s Society. 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You can do the challenges in any order, just remember to tick them off as you complete each good deed! Ask friends and family to sponsor you or make a donation. 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Overleaf there’s a special prayer to say together on Christmas Day.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Colour in the pictures above for added creativity!</a:t>
            </a:r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9D3FF4-380B-43D7-89EA-0B6C8C0BA27E}"/>
              </a:ext>
            </a:extLst>
          </p:cNvPr>
          <p:cNvCxnSpPr>
            <a:cxnSpLocks/>
          </p:cNvCxnSpPr>
          <p:nvPr userDrawn="1"/>
        </p:nvCxnSpPr>
        <p:spPr>
          <a:xfrm>
            <a:off x="2514589" y="197200"/>
            <a:ext cx="0" cy="8361013"/>
          </a:xfrm>
          <a:prstGeom prst="line">
            <a:avLst/>
          </a:prstGeom>
          <a:ln w="19050">
            <a:solidFill>
              <a:srgbClr val="0D2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1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52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361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27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680E501D-E95C-4435-9E85-D810297B87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061" y="8558213"/>
            <a:ext cx="1444614" cy="9977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220F51-D2BF-4ABE-8E95-09D8B181824B}"/>
              </a:ext>
            </a:extLst>
          </p:cNvPr>
          <p:cNvSpPr txBox="1"/>
          <p:nvPr userDrawn="1"/>
        </p:nvSpPr>
        <p:spPr>
          <a:xfrm>
            <a:off x="365545" y="3658226"/>
            <a:ext cx="2140576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00" dirty="0">
                <a:solidFill>
                  <a:srgbClr val="0D21FF"/>
                </a:solidFill>
              </a:rPr>
              <a:t>Prayer for Christmas</a:t>
            </a:r>
            <a:endParaRPr lang="en-GB" sz="38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9D3FF4-380B-43D7-89EA-0B6C8C0BA27E}"/>
              </a:ext>
            </a:extLst>
          </p:cNvPr>
          <p:cNvCxnSpPr>
            <a:cxnSpLocks/>
          </p:cNvCxnSpPr>
          <p:nvPr userDrawn="1"/>
        </p:nvCxnSpPr>
        <p:spPr>
          <a:xfrm>
            <a:off x="2514589" y="197200"/>
            <a:ext cx="0" cy="8361013"/>
          </a:xfrm>
          <a:prstGeom prst="line">
            <a:avLst/>
          </a:prstGeom>
          <a:ln w="19050">
            <a:solidFill>
              <a:srgbClr val="0D2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C7411E1-A3D6-49A5-91CA-9E8EF18D6568}"/>
              </a:ext>
            </a:extLst>
          </p:cNvPr>
          <p:cNvSpPr txBox="1"/>
          <p:nvPr userDrawn="1"/>
        </p:nvSpPr>
        <p:spPr>
          <a:xfrm>
            <a:off x="2714341" y="0"/>
            <a:ext cx="4099711" cy="863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Lord Jesus, born in a stable,</a:t>
            </a:r>
          </a:p>
          <a:p>
            <a:pPr>
              <a:spcAft>
                <a:spcPts val="600"/>
              </a:spcAft>
            </a:pPr>
            <a:r>
              <a:rPr lang="en-GB" dirty="0"/>
              <a:t>Give courage to all who do not have a safe place to call home.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for whom the angels sang,</a:t>
            </a:r>
          </a:p>
          <a:p>
            <a:pPr>
              <a:spcAft>
                <a:spcPts val="600"/>
              </a:spcAft>
            </a:pPr>
            <a:r>
              <a:rPr lang="en-GB" dirty="0"/>
              <a:t>Give the song of the kingdom to all who weep.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worshipped by the shepherds</a:t>
            </a:r>
            <a:r>
              <a:rPr lang="en-GB" dirty="0"/>
              <a:t>,</a:t>
            </a:r>
          </a:p>
          <a:p>
            <a:pPr>
              <a:spcAft>
                <a:spcPts val="600"/>
              </a:spcAft>
            </a:pPr>
            <a:r>
              <a:rPr lang="en-GB" dirty="0"/>
              <a:t>Give peace on earth to all who are oppressed.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visited by both wise and meek,</a:t>
            </a:r>
          </a:p>
          <a:p>
            <a:pPr>
              <a:spcAft>
                <a:spcPts val="600"/>
              </a:spcAft>
            </a:pPr>
            <a:r>
              <a:rPr lang="en-GB" dirty="0"/>
              <a:t>Give wisdom and humility to all who govern.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whose radiance filled a lowly manger,</a:t>
            </a:r>
          </a:p>
          <a:p>
            <a:pPr>
              <a:spcAft>
                <a:spcPts val="600"/>
              </a:spcAft>
            </a:pPr>
            <a:r>
              <a:rPr lang="en-GB" dirty="0"/>
              <a:t>shine in our lives today,</a:t>
            </a:r>
          </a:p>
          <a:p>
            <a:pPr>
              <a:spcAft>
                <a:spcPts val="600"/>
              </a:spcAft>
            </a:pPr>
            <a:r>
              <a:rPr lang="en-GB" dirty="0"/>
              <a:t>give hope to all vulnerable children and young people</a:t>
            </a:r>
          </a:p>
          <a:p>
            <a:pPr>
              <a:spcAft>
                <a:spcPts val="600"/>
              </a:spcAft>
            </a:pPr>
            <a:r>
              <a:rPr lang="en-GB" dirty="0"/>
              <a:t>and bless the work of The Children’s Society in giving them a brighter future.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sz="2000" b="1" dirty="0"/>
              <a:t>Amen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sz="1400" i="1" dirty="0"/>
              <a:t>Some sections of this prayer adapted from New Patterns for Worship.</a:t>
            </a:r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DC792E08-7A44-4B40-B826-34330FCB69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64" y="1186169"/>
            <a:ext cx="1857070" cy="18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9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6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5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87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44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66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04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1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9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B5B4FAC-757D-437C-B169-C3511D137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64" y="8605937"/>
            <a:ext cx="2499680" cy="1012372"/>
          </a:xfrm>
          <a:prstGeom prst="rect">
            <a:avLst/>
          </a:prstGeom>
        </p:spPr>
      </p:pic>
      <p:graphicFrame>
        <p:nvGraphicFramePr>
          <p:cNvPr id="34" name="Table 34">
            <a:extLst>
              <a:ext uri="{FF2B5EF4-FFF2-40B4-BE49-F238E27FC236}">
                <a16:creationId xmlns:a16="http://schemas.microsoft.com/office/drawing/2014/main" id="{0C8C7D03-DDD1-4ECD-ACF3-FB22F92A4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147419"/>
              </p:ext>
            </p:extLst>
          </p:nvPr>
        </p:nvGraphicFramePr>
        <p:xfrm>
          <a:off x="2598057" y="287691"/>
          <a:ext cx="4020457" cy="8198688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4020457">
                  <a:extLst>
                    <a:ext uri="{9D8B030D-6E8A-4147-A177-3AD203B41FA5}">
                      <a16:colId xmlns:a16="http://schemas.microsoft.com/office/drawing/2014/main" val="3330602780"/>
                    </a:ext>
                  </a:extLst>
                </a:gridCol>
              </a:tblGrid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Dress up as your favourite character from the Christmas 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289261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Pray for children caring for their families over Christmas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634176"/>
                  </a:ext>
                </a:extLst>
              </a:tr>
              <a:tr h="452185">
                <a:tc>
                  <a:txBody>
                    <a:bodyPr/>
                    <a:lstStyle/>
                    <a:p>
                      <a:r>
                        <a:rPr lang="en-GB" sz="1200" dirty="0"/>
                        <a:t>Make a thank you card / picture for someone who helps / cares for you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768775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Talk to someone on Christmas Day who may be sad / lonely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064520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Think of 3 things to thank God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935386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Help someone in your class today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506502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Stand up for someone who is struggling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01790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Tell someone your favourite Christmas cracker joke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212666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Put out some food for birds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221293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Donate a toy to charity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604612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Invite someone new to play with you at break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160698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Draw a picture or make a card for an elderly neighbour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854021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Do something you wouldn’t normally do, but Jesus would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24778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Pray for children who are alone this Christmas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690136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Surprise your mum or carer by tidying your 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922865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Compliment three people today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385692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Bake a Christingle cake or make your own Christingle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467793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Write to someone telling them why you love them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186401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Say something positive to everyone you speak to today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72503"/>
                  </a:ext>
                </a:extLst>
              </a:tr>
              <a:tr h="452185">
                <a:tc>
                  <a:txBody>
                    <a:bodyPr/>
                    <a:lstStyle/>
                    <a:p>
                      <a:r>
                        <a:rPr lang="en-GB" sz="1200" dirty="0"/>
                        <a:t>Make a no-churn Christmas ice-cream! Visit the St Andrew’s Children’s Society Partnership on our website for the recipe.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091249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Pray for someone you think is having a difficult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37448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Give a small bunch of flowers to someone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618787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Donate some food to a food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8425"/>
                  </a:ext>
                </a:extLst>
              </a:tr>
              <a:tr h="331104">
                <a:tc>
                  <a:txBody>
                    <a:bodyPr/>
                    <a:lstStyle/>
                    <a:p>
                      <a:r>
                        <a:rPr lang="en-GB" sz="1200" dirty="0"/>
                        <a:t>Write a Christmas card to your bin collector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602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675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B5B4FAC-757D-437C-B169-C3511D137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64" y="8605937"/>
            <a:ext cx="2499680" cy="101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2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217</Words>
  <Application>Microsoft Office PowerPoint</Application>
  <PresentationFormat>A4 Paper (210x297 mm)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West</dc:creator>
  <cp:lastModifiedBy>Nicola West</cp:lastModifiedBy>
  <cp:revision>5</cp:revision>
  <dcterms:created xsi:type="dcterms:W3CDTF">2021-11-14T18:36:54Z</dcterms:created>
  <dcterms:modified xsi:type="dcterms:W3CDTF">2021-11-14T20:30:49Z</dcterms:modified>
</cp:coreProperties>
</file>